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Default Extension="wmf" ContentType="image/x-wmf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12" r:id="rId2"/>
    <p:sldId id="503" r:id="rId3"/>
    <p:sldId id="475" r:id="rId4"/>
    <p:sldId id="512" r:id="rId5"/>
    <p:sldId id="379" r:id="rId6"/>
    <p:sldId id="395" r:id="rId7"/>
    <p:sldId id="496" r:id="rId8"/>
    <p:sldId id="501" r:id="rId9"/>
    <p:sldId id="500" r:id="rId10"/>
    <p:sldId id="464" r:id="rId11"/>
  </p:sldIdLst>
  <p:sldSz cx="9144000" cy="6858000" type="screen4x3"/>
  <p:notesSz cx="6934200" cy="92202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har char="•"/>
      <a:defRPr i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har char="•"/>
      <a:defRPr i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har char="•"/>
      <a:defRPr i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har char="•"/>
      <a:defRPr i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har char="•"/>
      <a:defRPr i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00099"/>
    <a:srgbClr val="0033CC"/>
    <a:srgbClr val="99FF99"/>
    <a:srgbClr val="0000FF"/>
    <a:srgbClr val="66CCFF"/>
    <a:srgbClr val="3399FF"/>
    <a:srgbClr val="009999"/>
    <a:srgbClr val="0000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9471" autoAdjust="0"/>
    <p:restoredTop sz="98947" autoAdjust="0"/>
  </p:normalViewPr>
  <p:slideViewPr>
    <p:cSldViewPr snapToGrid="0">
      <p:cViewPr>
        <p:scale>
          <a:sx n="66" d="100"/>
          <a:sy n="66" d="100"/>
        </p:scale>
        <p:origin x="-3424" y="-2208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67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44" y="-102"/>
      </p:cViewPr>
      <p:guideLst>
        <p:guide orient="horz" pos="2904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75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0F1011D-1B20-4B09-BF9E-E5595F755145}" type="datetimeFigureOut">
              <a:rPr lang="en-US"/>
              <a:pPr>
                <a:defRPr/>
              </a:pPr>
              <a:t>8/21/12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6C6BD9C-AA07-48AB-A43F-DD0ECBFFFF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10885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FontTx/>
              <a:buNone/>
              <a:defRPr sz="1200" i="0"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FontTx/>
              <a:buNone/>
              <a:defRPr sz="1200" i="0"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53" tIns="46126" rIns="92253" bIns="461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FontTx/>
              <a:buNone/>
              <a:defRPr sz="1200" i="0"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53" tIns="46126" rIns="92253" bIns="461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FontTx/>
              <a:buNone/>
              <a:defRPr sz="1200" i="0">
                <a:latin typeface="Times" pitchFamily="18" charset="0"/>
              </a:defRPr>
            </a:lvl1pPr>
          </a:lstStyle>
          <a:p>
            <a:pPr>
              <a:defRPr/>
            </a:pPr>
            <a:fld id="{57D4C417-4E27-4700-A91A-AE87526039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133767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457326-2F8A-47FA-B6B6-39B576BE1A48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7C7167-386E-46C8-BE10-B7B8C68FA687}" type="slidenum">
              <a:rPr lang="en-US" smtClean="0"/>
              <a:pPr/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DEC448-C086-46B3-BE7B-34A6B0EA53DE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929063" y="8759825"/>
            <a:ext cx="3005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287" tIns="46143" rIns="92287" bIns="46143" anchor="b"/>
          <a:lstStyle/>
          <a:p>
            <a:pPr algn="r" eaLnBrk="0" hangingPunct="0"/>
            <a:fld id="{3555BA62-E280-43BA-ACD5-8EB42B3AF8AB}" type="slidenum">
              <a:rPr lang="en-US" sz="1200" i="0">
                <a:ea typeface="ヒラギノ角ゴ Pro W3"/>
                <a:cs typeface="ヒラギノ角ゴ Pro W3"/>
              </a:rPr>
              <a:pPr algn="r" eaLnBrk="0" hangingPunct="0"/>
              <a:t>4</a:t>
            </a:fld>
            <a:endParaRPr lang="en-US" sz="1200" i="0" dirty="0">
              <a:ea typeface="ヒラギノ角ゴ Pro W3"/>
              <a:cs typeface="ヒラギノ角ゴ Pro W3"/>
            </a:endParaRP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92150"/>
            <a:ext cx="4606925" cy="3455988"/>
          </a:xfrm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98963"/>
            <a:ext cx="5316538" cy="2900362"/>
          </a:xfrm>
          <a:noFill/>
          <a:ln/>
        </p:spPr>
        <p:txBody>
          <a:bodyPr lIns="92287" tIns="46143" rIns="92287" bIns="46143"/>
          <a:lstStyle/>
          <a:p>
            <a:pPr marL="171450" indent="-171450"/>
            <a:r>
              <a:rPr lang="en-US" dirty="0" smtClean="0"/>
              <a:t>Typical adherence rate for chronic medication treatment is 50%.</a:t>
            </a:r>
            <a:r>
              <a:rPr lang="en-US" baseline="30000" dirty="0" smtClean="0"/>
              <a:t>1</a:t>
            </a:r>
            <a:r>
              <a:rPr lang="en-US" dirty="0" smtClean="0"/>
              <a:t>  </a:t>
            </a:r>
            <a:endParaRPr lang="en-US" sz="1100" dirty="0" smtClean="0"/>
          </a:p>
          <a:p>
            <a:pPr marL="171450" indent="-171450"/>
            <a:r>
              <a:rPr lang="en-US" dirty="0" smtClean="0"/>
              <a:t>A 2008 literature review of 139 studies reporting medication compliance and persistence data reported only an average of 63% of patients continue to take their medications for a year. Also, the medication possession ratio, defined as the number of days on treatment divided by the number of days between prescription refill, was 72% (dyslipidemia, hypertension, and diabetes medications).</a:t>
            </a:r>
            <a:r>
              <a:rPr lang="en-US" baseline="30000" dirty="0" smtClean="0"/>
              <a:t>2</a:t>
            </a:r>
            <a:r>
              <a:rPr lang="en-US" dirty="0" smtClean="0"/>
              <a:t>   </a:t>
            </a:r>
            <a:endParaRPr lang="en-US" sz="1100" dirty="0" smtClean="0"/>
          </a:p>
          <a:p>
            <a:pPr marL="357188" lvl="2" indent="-171450"/>
            <a:r>
              <a:rPr lang="en-US" dirty="0" smtClean="0"/>
              <a:t>The relationship between compliance and outcome was investigated in 41 of the 50 states reporting outcomes. In 30 states (73%), the effect of good compliance on outcome was positive. Only 8 studies (20%) found good compliance to have a neutral or implied neutral effect on outcomes.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endParaRPr lang="en-US" sz="1100" dirty="0" smtClean="0"/>
          </a:p>
          <a:p>
            <a:pPr marL="171450" indent="-171450"/>
            <a:r>
              <a:rPr lang="en-US" dirty="0" smtClean="0"/>
              <a:t>When conditions are treated sub optimally, complications can be more severe and the risk for hospitalization increases. The result is poor health outcomes and increased healthcare costs.  </a:t>
            </a:r>
            <a:endParaRPr lang="en-US" sz="1100" dirty="0" smtClean="0"/>
          </a:p>
          <a:p>
            <a:pPr marL="171450" indent="-171450"/>
            <a:r>
              <a:rPr lang="en-US" dirty="0" smtClean="0"/>
              <a:t>Estimated direct and indirect costs annually are $177 billion.</a:t>
            </a:r>
            <a:r>
              <a:rPr lang="en-US" baseline="30000" dirty="0" smtClean="0"/>
              <a:t>3</a:t>
            </a:r>
            <a:r>
              <a:rPr lang="en-US" dirty="0" smtClean="0"/>
              <a:t>  </a:t>
            </a:r>
            <a:endParaRPr lang="en-US" sz="1100" dirty="0" smtClean="0"/>
          </a:p>
        </p:txBody>
      </p:sp>
      <p:sp>
        <p:nvSpPr>
          <p:cNvPr id="33798" name="Text Box 4"/>
          <p:cNvSpPr txBox="1">
            <a:spLocks noChangeArrowheads="1"/>
          </p:cNvSpPr>
          <p:nvPr/>
        </p:nvSpPr>
        <p:spPr bwMode="auto">
          <a:xfrm>
            <a:off x="923925" y="7597775"/>
            <a:ext cx="508635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287" tIns="46143" rIns="92287" bIns="46143" anchor="b">
            <a:spAutoFit/>
          </a:bodyPr>
          <a:lstStyle/>
          <a:p>
            <a:pPr marL="171450" indent="-171450" eaLnBrk="0" hangingPunct="0"/>
            <a:r>
              <a:rPr lang="en-US" sz="1000" b="1" i="0" dirty="0">
                <a:ea typeface="ヒラギノ角ゴ Pro W3"/>
                <a:cs typeface="ヒラギノ角ゴ Pro W3"/>
              </a:rPr>
              <a:t>References:</a:t>
            </a:r>
          </a:p>
          <a:p>
            <a:pPr marL="171450" indent="-171450" eaLnBrk="0" hangingPunct="0">
              <a:buFont typeface="Calibri" pitchFamily="34" charset="0"/>
              <a:buAutoNum type="arabicPeriod"/>
            </a:pPr>
            <a:r>
              <a:rPr lang="en-US" sz="1000" i="0" dirty="0">
                <a:ea typeface="ヒラギノ角ゴ Pro W3"/>
                <a:cs typeface="ヒラギノ角ゴ Pro W3"/>
              </a:rPr>
              <a:t>Sabaté E. </a:t>
            </a:r>
            <a:r>
              <a:rPr lang="en-US" sz="1000" dirty="0">
                <a:ea typeface="ヒラギノ角ゴ Pro W3"/>
                <a:cs typeface="ヒラギノ角ゴ Pro W3"/>
              </a:rPr>
              <a:t>Adherence to Long-term Therapies: Evidence for Action.</a:t>
            </a:r>
            <a:r>
              <a:rPr lang="en-US" sz="1000" i="0" dirty="0">
                <a:ea typeface="ヒラギノ角ゴ Pro W3"/>
                <a:cs typeface="ヒラギノ角ゴ Pro W3"/>
              </a:rPr>
              <a:t> Full Report. World Health Organization; 2003.</a:t>
            </a:r>
          </a:p>
          <a:p>
            <a:pPr marL="171450" indent="-171450" eaLnBrk="0" hangingPunct="0">
              <a:buFont typeface="Calibri" pitchFamily="34" charset="0"/>
              <a:buAutoNum type="arabicPeriod"/>
            </a:pPr>
            <a:r>
              <a:rPr lang="en-US" sz="1000" i="0" dirty="0">
                <a:ea typeface="ヒラギノ角ゴ Pro W3"/>
                <a:cs typeface="ヒラギノ角ゴ Pro W3"/>
              </a:rPr>
              <a:t>Cramer JA, Benedict A, Muszbek N, et al. The Significance of Compliance and Persistence in the Treatment of Diabetes, Hypertension and </a:t>
            </a:r>
            <a:r>
              <a:rPr lang="en-US" sz="1000" i="0" dirty="0" smtClean="0">
                <a:ea typeface="ヒラギノ角ゴ Pro W3"/>
                <a:cs typeface="ヒラギノ角ゴ Pro W3"/>
              </a:rPr>
              <a:t>Dyslipidemia: </a:t>
            </a:r>
            <a:r>
              <a:rPr lang="en-US" sz="1000" i="0" dirty="0">
                <a:ea typeface="ヒラギノ角ゴ Pro W3"/>
                <a:cs typeface="ヒラギノ角ゴ Pro W3"/>
              </a:rPr>
              <a:t>a Review. </a:t>
            </a:r>
            <a:r>
              <a:rPr lang="en-US" sz="1000" dirty="0">
                <a:ea typeface="ヒラギノ角ゴ Pro W3"/>
                <a:cs typeface="ヒラギノ角ゴ Pro W3"/>
              </a:rPr>
              <a:t>Int J Clin Pract. </a:t>
            </a:r>
            <a:r>
              <a:rPr lang="en-US" sz="1000" i="0" dirty="0">
                <a:ea typeface="ヒラギノ角ゴ Pro W3"/>
                <a:cs typeface="ヒラギノ角ゴ Pro W3"/>
              </a:rPr>
              <a:t>2008;62:76-87.</a:t>
            </a:r>
          </a:p>
          <a:p>
            <a:pPr marL="171450" indent="-171450" eaLnBrk="0" hangingPunct="0">
              <a:buFont typeface="Calibri" pitchFamily="34" charset="0"/>
              <a:buAutoNum type="arabicPeriod"/>
            </a:pPr>
            <a:r>
              <a:rPr lang="en-US" sz="1000" i="0" dirty="0">
                <a:ea typeface="ヒラギノ角ゴ Pro W3"/>
                <a:cs typeface="ヒラギノ角ゴ Pro W3"/>
              </a:rPr>
              <a:t>National Council on Patient Information and Education. </a:t>
            </a:r>
            <a:r>
              <a:rPr lang="en-US" sz="1000" dirty="0">
                <a:ea typeface="ヒラギノ角ゴ Pro W3"/>
                <a:cs typeface="ヒラギノ角ゴ Pro W3"/>
              </a:rPr>
              <a:t>Enhancing Prescription Medication Adherence: a National Action Plan.</a:t>
            </a:r>
            <a:r>
              <a:rPr lang="en-US" sz="1000" i="0" dirty="0">
                <a:ea typeface="ヒラギノ角ゴ Pro W3"/>
                <a:cs typeface="ヒラギノ角ゴ Pro W3"/>
              </a:rPr>
              <a:t> August 2007.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C16E70-0C10-4285-B104-B3292407D54B}" type="slidenum">
              <a:rPr lang="en-US" smtClean="0"/>
              <a:pPr/>
              <a:t>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32B77-1868-4E05-848A-95BF11E0B442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450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63638" y="692150"/>
            <a:ext cx="4610100" cy="3457575"/>
          </a:xfrm>
          <a:ln/>
        </p:spPr>
      </p:sp>
      <p:sp>
        <p:nvSpPr>
          <p:cNvPr id="4506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2076" tIns="46037" rIns="92076" bIns="46037"/>
          <a:lstStyle/>
          <a:p>
            <a:endParaRPr lang="en-US" b="1" dirty="0" smtClean="0"/>
          </a:p>
        </p:txBody>
      </p:sp>
      <p:sp>
        <p:nvSpPr>
          <p:cNvPr id="45061" name="Slide Number Placeholder 3"/>
          <p:cNvSpPr txBox="1">
            <a:spLocks noGrp="1"/>
          </p:cNvSpPr>
          <p:nvPr/>
        </p:nvSpPr>
        <p:spPr bwMode="auto">
          <a:xfrm>
            <a:off x="3927475" y="875665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6" tIns="46037" rIns="92076" bIns="46037" anchor="b"/>
          <a:lstStyle/>
          <a:p>
            <a:pPr algn="r" eaLnBrk="0" hangingPunct="0"/>
            <a:fld id="{1F6993CD-A24E-4A90-A684-18455F68C44E}" type="slidenum">
              <a:rPr lang="en-US" sz="1200" i="0"/>
              <a:pPr algn="r" eaLnBrk="0" hangingPunct="0"/>
              <a:t>8</a:t>
            </a:fld>
            <a:endParaRPr lang="en-US" sz="1200" i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ransition spd="med">
    <p:fade thruBlk="1"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hyperlink" Target="mailto:saxelrod@tabsafe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24227" y="1078628"/>
            <a:ext cx="6792686" cy="79057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50000"/>
              </a:lnSpc>
              <a:defRPr/>
            </a:pPr>
            <a:r>
              <a:rPr lang="en-US" sz="39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Healthcare Unbound</a:t>
            </a:r>
            <a:r>
              <a:rPr lang="en-US" sz="48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/>
            </a:r>
            <a:br>
              <a:rPr lang="en-US" sz="48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</a:br>
            <a:r>
              <a:rPr lang="en-US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San Diego, CA </a:t>
            </a:r>
            <a:r>
              <a:rPr lang="en-US" sz="3600" i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             </a:t>
            </a:r>
            <a:r>
              <a:rPr lang="en-US" sz="3600" i="1" dirty="0" smtClean="0">
                <a:solidFill>
                  <a:schemeClr val="accent2"/>
                </a:solidFill>
              </a:rPr>
              <a:t>                                                                                                                                            </a:t>
            </a:r>
            <a:br>
              <a:rPr lang="en-US" sz="3600" i="1" dirty="0" smtClean="0">
                <a:solidFill>
                  <a:schemeClr val="accent2"/>
                </a:solidFill>
              </a:rPr>
            </a:br>
            <a:endParaRPr lang="en-US" i="1" dirty="0" smtClean="0">
              <a:solidFill>
                <a:schemeClr val="accent2"/>
              </a:solidFill>
            </a:endParaRPr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474027" y="4054386"/>
            <a:ext cx="4336073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b="1" dirty="0">
                <a:latin typeface="Arial" charset="0"/>
              </a:rPr>
              <a:t>Stephen L. Axelrod, M.D.	</a:t>
            </a:r>
            <a:endParaRPr lang="en-US" b="1" dirty="0" smtClean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b="1" dirty="0" smtClean="0">
                <a:latin typeface="Arial" charset="0"/>
                <a:hlinkClick r:id="rId4"/>
              </a:rPr>
              <a:t>www.tabsafe.com</a:t>
            </a:r>
            <a:r>
              <a:rPr lang="en-US" b="1" dirty="0">
                <a:latin typeface="Arial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sz="2400" b="1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2400" b="1" dirty="0">
                <a:latin typeface="Arial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b="1" dirty="0">
                <a:latin typeface="Arial" charset="0"/>
              </a:rPr>
              <a:t>		</a:t>
            </a:r>
            <a:endParaRPr lang="en-US" sz="3600" b="1" dirty="0">
              <a:solidFill>
                <a:srgbClr val="193EA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1200" i="0" dirty="0">
                <a:latin typeface="Arial" charset="0"/>
              </a:rPr>
              <a:t>                                                          </a:t>
            </a:r>
          </a:p>
        </p:txBody>
      </p:sp>
      <p:sp>
        <p:nvSpPr>
          <p:cNvPr id="2053" name="TextBox 7"/>
          <p:cNvSpPr txBox="1">
            <a:spLocks noChangeArrowheads="1"/>
          </p:cNvSpPr>
          <p:nvPr/>
        </p:nvSpPr>
        <p:spPr bwMode="auto">
          <a:xfrm>
            <a:off x="403987" y="2381720"/>
            <a:ext cx="3795032" cy="1620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040"/>
              </a:lnSpc>
              <a:spcBef>
                <a:spcPct val="0"/>
              </a:spcBef>
              <a:buFontTx/>
              <a:buNone/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Medication </a:t>
            </a:r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Adherence </a:t>
            </a:r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Technologies</a:t>
            </a:r>
            <a:r>
              <a:rPr lang="en-US" sz="2400" dirty="0" smtClean="0">
                <a:solidFill>
                  <a:schemeClr val="accent2"/>
                </a:solidFill>
                <a:latin typeface="Arial" charset="0"/>
              </a:rPr>
              <a:t/>
            </a:r>
            <a:br>
              <a:rPr lang="en-US" sz="2400" dirty="0" smtClean="0">
                <a:solidFill>
                  <a:schemeClr val="accent2"/>
                </a:solidFill>
                <a:latin typeface="Arial" charset="0"/>
              </a:rPr>
            </a:br>
            <a:r>
              <a:rPr lang="en-US" sz="2100" b="1" dirty="0" smtClean="0">
                <a:solidFill>
                  <a:schemeClr val="accent2"/>
                </a:solidFill>
                <a:cs typeface="Arial" pitchFamily="34" charset="0"/>
              </a:rPr>
              <a:t>July 12, 2011</a:t>
            </a:r>
            <a:endParaRPr lang="en-US" sz="2100" b="1" dirty="0">
              <a:solidFill>
                <a:srgbClr val="193EA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0345">
            <a:off x="6608763" y="2197100"/>
            <a:ext cx="2206625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-174625" y="1171575"/>
            <a:ext cx="7108825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Tx/>
              <a:buNone/>
            </a:pPr>
            <a:endParaRPr lang="en-US" sz="1400" dirty="0"/>
          </a:p>
          <a:p>
            <a:pPr marL="800100" lvl="1" indent="-342900">
              <a:buFontTx/>
              <a:buNone/>
            </a:pPr>
            <a:endParaRPr lang="en-US" sz="1400" dirty="0">
              <a:solidFill>
                <a:srgbClr val="FF0000"/>
              </a:solidFill>
            </a:endParaRPr>
          </a:p>
          <a:p>
            <a:pPr marL="800100" lvl="1" indent="-342900">
              <a:buFontTx/>
              <a:buNone/>
            </a:pPr>
            <a:r>
              <a:rPr lang="en-US" sz="3200" b="1" dirty="0">
                <a:solidFill>
                  <a:schemeClr val="accent2"/>
                </a:solidFill>
              </a:rPr>
              <a:t>MEDICATION </a:t>
            </a:r>
            <a:r>
              <a:rPr lang="en-US" sz="3200" b="1" dirty="0" smtClean="0">
                <a:solidFill>
                  <a:schemeClr val="accent2"/>
                </a:solidFill>
              </a:rPr>
              <a:t>NONADHERENCE</a:t>
            </a:r>
            <a:endParaRPr lang="en-US" sz="3200" b="1" dirty="0">
              <a:solidFill>
                <a:schemeClr val="accent2"/>
              </a:solidFill>
            </a:endParaRPr>
          </a:p>
          <a:p>
            <a:pPr marL="800100" lvl="1" indent="-342900">
              <a:buFontTx/>
              <a:buNone/>
            </a:pPr>
            <a:endParaRPr lang="en-US" sz="2600" b="1" dirty="0">
              <a:solidFill>
                <a:schemeClr val="accent2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600" b="1" dirty="0">
                <a:solidFill>
                  <a:schemeClr val="accent2"/>
                </a:solidFill>
              </a:rPr>
              <a:t>51% of all prescription medication in the U.S. is taken incorrectly causing</a:t>
            </a:r>
            <a:r>
              <a:rPr lang="en-US" sz="2600" b="1" dirty="0" smtClean="0">
                <a:solidFill>
                  <a:schemeClr val="accent2"/>
                </a:solidFill>
              </a:rPr>
              <a:t>:</a:t>
            </a:r>
            <a:endParaRPr lang="en-US" sz="2600" b="1" dirty="0">
              <a:solidFill>
                <a:schemeClr val="accent2"/>
              </a:solidFill>
            </a:endParaRPr>
          </a:p>
          <a:p>
            <a:pPr marL="800100" lvl="1" indent="-342900">
              <a:buFontTx/>
              <a:buNone/>
            </a:pPr>
            <a:r>
              <a:rPr lang="en-US" sz="2600" b="1" dirty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i="0" dirty="0"/>
              <a:t>125,000 deaths per year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i="0" dirty="0"/>
              <a:t>1,000,000 hospitalizations</a:t>
            </a:r>
          </a:p>
          <a:p>
            <a:pPr marL="1200150" lvl="2" indent="-285750" eaLnBrk="0" hangingPunct="0">
              <a:buFont typeface="Arial" pitchFamily="34" charset="0"/>
              <a:buChar char="•"/>
            </a:pPr>
            <a:r>
              <a:rPr lang="en-US" sz="2400" i="0" dirty="0"/>
              <a:t>Among the elderly, nonadherence accounts for 30-40% of all hospital admissions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383366" y="625713"/>
            <a:ext cx="620304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The Growing Problem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606553" y="494957"/>
            <a:ext cx="82296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Medication Nonadherence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 bwMode="auto">
          <a:xfrm>
            <a:off x="566283" y="1498828"/>
            <a:ext cx="7851775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32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RESULTS IN: </a:t>
            </a:r>
          </a:p>
          <a:p>
            <a:pPr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• 1/3 to 2/3 of all medication-related hospitalizations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	• 23% of all nursing home admissions </a:t>
            </a:r>
          </a:p>
          <a:p>
            <a:pPr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• An estimated 188.3 MM medical visits wasted because patients do not follow advice received</a:t>
            </a:r>
          </a:p>
          <a:p>
            <a:pPr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• Unnecessary medication changes and               unexplained treatment failures </a:t>
            </a:r>
          </a:p>
          <a:p>
            <a:pPr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•Increased use of expensive,                       specialized medical resources </a:t>
            </a:r>
          </a:p>
        </p:txBody>
      </p:sp>
      <p:pic>
        <p:nvPicPr>
          <p:cNvPr id="4" name="Picture 3" descr="iStock_000010201970Medium.jpg"/>
          <p:cNvPicPr>
            <a:picLocks noChangeAspect="1"/>
          </p:cNvPicPr>
          <p:nvPr/>
        </p:nvPicPr>
        <p:blipFill>
          <a:blip r:embed="rId2" cstate="print"/>
          <a:srcRect l="3216" r="10169"/>
          <a:stretch>
            <a:fillRect/>
          </a:stretch>
        </p:blipFill>
        <p:spPr>
          <a:xfrm>
            <a:off x="6676571" y="4750480"/>
            <a:ext cx="2206172" cy="1774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951368" y="4962849"/>
            <a:ext cx="7484544" cy="1038808"/>
          </a:xfrm>
          <a:prstGeom prst="rect">
            <a:avLst/>
          </a:prstGeom>
          <a:solidFill>
            <a:srgbClr val="9873A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hangingPunct="0">
              <a:defRPr/>
            </a:pPr>
            <a:endParaRPr lang="en-US" i="0" dirty="0">
              <a:latin typeface="Arial" charset="0"/>
              <a:ea typeface="ヒラギノ角ゴ Pro W3" pitchFamily="32" charset="-128"/>
              <a:cs typeface="ヒラギノ角ゴ Pro W3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842509" y="1455286"/>
            <a:ext cx="7484544" cy="1038808"/>
          </a:xfrm>
          <a:prstGeom prst="rect">
            <a:avLst/>
          </a:prstGeom>
          <a:solidFill>
            <a:srgbClr val="9873A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hangingPunct="0">
              <a:defRPr/>
            </a:pPr>
            <a:endParaRPr lang="en-US" i="0" dirty="0">
              <a:latin typeface="Arial" charset="0"/>
              <a:ea typeface="ヒラギノ角ゴ Pro W3" pitchFamily="32" charset="-128"/>
              <a:cs typeface="ヒラギノ角ゴ Pro W3"/>
            </a:endParaRP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801235" y="2536670"/>
            <a:ext cx="67461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eaLnBrk="0" hangingPunct="0">
              <a:spcAft>
                <a:spcPts val="1000"/>
              </a:spcAft>
              <a:buNone/>
            </a:pPr>
            <a:r>
              <a:rPr lang="en-US" sz="1200" b="1" i="0" dirty="0" smtClean="0">
                <a:ea typeface="ヒラギノ角ゴ Pro W3"/>
                <a:cs typeface="ヒラギノ角ゴ Pro W3"/>
              </a:rPr>
              <a:t>1. National </a:t>
            </a:r>
            <a:r>
              <a:rPr lang="en-US" sz="1200" b="1" i="0" dirty="0">
                <a:ea typeface="ヒラギノ角ゴ Pro W3"/>
                <a:cs typeface="ヒラギノ角ゴ Pro W3"/>
              </a:rPr>
              <a:t>Council on Patient Information and Education. </a:t>
            </a:r>
            <a:r>
              <a:rPr lang="en-US" sz="1200" b="1" dirty="0">
                <a:ea typeface="ヒラギノ角ゴ Pro W3"/>
                <a:cs typeface="ヒラギノ角ゴ Pro W3"/>
              </a:rPr>
              <a:t>Enhancing Prescription Medication Adherence: </a:t>
            </a:r>
            <a:r>
              <a:rPr lang="en-US" sz="1200" b="1" dirty="0" smtClean="0">
                <a:ea typeface="ヒラギノ角ゴ Pro W3"/>
                <a:cs typeface="ヒラギノ角ゴ Pro W3"/>
              </a:rPr>
              <a:t>A </a:t>
            </a:r>
            <a:r>
              <a:rPr lang="en-US" sz="1200" b="1" dirty="0">
                <a:ea typeface="ヒラギノ角ゴ Pro W3"/>
                <a:cs typeface="ヒラギノ角ゴ Pro W3"/>
              </a:rPr>
              <a:t>National Action Plan.</a:t>
            </a:r>
            <a:r>
              <a:rPr lang="en-US" sz="1200" b="1" i="0" dirty="0">
                <a:ea typeface="ヒラギノ角ゴ Pro W3"/>
                <a:cs typeface="ヒラギノ角ゴ Pro W3"/>
              </a:rPr>
              <a:t> August 2007. </a:t>
            </a:r>
          </a:p>
        </p:txBody>
      </p:sp>
      <p:sp>
        <p:nvSpPr>
          <p:cNvPr id="5318662" name="Title 15"/>
          <p:cNvSpPr>
            <a:spLocks noGrp="1"/>
          </p:cNvSpPr>
          <p:nvPr>
            <p:ph type="title" idx="4294967295"/>
          </p:nvPr>
        </p:nvSpPr>
        <p:spPr>
          <a:xfrm>
            <a:off x="-461770" y="442607"/>
            <a:ext cx="9144000" cy="990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4000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How costly is it?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/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54074" y="5003343"/>
            <a:ext cx="7726365" cy="859292"/>
            <a:chOff x="1178023" y="4176786"/>
            <a:chExt cx="7727483" cy="860052"/>
          </a:xfrm>
        </p:grpSpPr>
        <p:sp>
          <p:nvSpPr>
            <p:cNvPr id="14344" name="Text Box 11"/>
            <p:cNvSpPr txBox="1">
              <a:spLocks noChangeArrowheads="1"/>
            </p:cNvSpPr>
            <p:nvPr/>
          </p:nvSpPr>
          <p:spPr bwMode="auto">
            <a:xfrm>
              <a:off x="6319094" y="4330912"/>
              <a:ext cx="2586412" cy="522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buNone/>
                <a:defRPr/>
              </a:pPr>
              <a:r>
                <a:rPr lang="en-US" sz="28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$258 </a:t>
              </a:r>
              <a:r>
                <a:rPr lang="en-US" sz="28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B</a:t>
              </a:r>
              <a:r>
                <a:rPr lang="en-US" sz="28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illion</a:t>
              </a:r>
              <a:endParaRPr lang="en-US" sz="28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ヒラギノ角ゴ Pro W3"/>
                <a:cs typeface="ヒラギノ角ゴ Pro W3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78023" y="4205841"/>
              <a:ext cx="1913215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Estimated</a:t>
              </a:r>
              <a:b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</a:b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direct costs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05354" y="4293005"/>
              <a:ext cx="1765482" cy="6469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Indirect costs</a:t>
              </a:r>
              <a:b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</a:br>
              <a:r>
                <a:rPr lang="en-US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annually</a:t>
              </a:r>
              <a:r>
                <a:rPr lang="en-US" b="1" i="0" baseline="30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3</a:t>
              </a:r>
            </a:p>
          </p:txBody>
        </p:sp>
        <p:sp>
          <p:nvSpPr>
            <p:cNvPr id="11277" name="TextBox 11"/>
            <p:cNvSpPr txBox="1">
              <a:spLocks noChangeArrowheads="1"/>
            </p:cNvSpPr>
            <p:nvPr/>
          </p:nvSpPr>
          <p:spPr bwMode="auto">
            <a:xfrm>
              <a:off x="2996330" y="4176786"/>
              <a:ext cx="54373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None/>
              </a:pPr>
              <a:r>
                <a:rPr lang="en-US" sz="4800" b="1" i="0" dirty="0">
                  <a:solidFill>
                    <a:srgbClr val="583E64"/>
                  </a:solidFill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1278" name="TextBox 12"/>
            <p:cNvSpPr txBox="1">
              <a:spLocks noChangeArrowheads="1"/>
            </p:cNvSpPr>
            <p:nvPr/>
          </p:nvSpPr>
          <p:spPr bwMode="auto">
            <a:xfrm>
              <a:off x="6063438" y="4191317"/>
              <a:ext cx="543739" cy="83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None/>
              </a:pPr>
              <a:r>
                <a:rPr lang="en-US" sz="4800" b="1" i="0" dirty="0">
                  <a:solidFill>
                    <a:srgbClr val="583E64"/>
                  </a:solidFill>
                  <a:ea typeface="ヒラギノ角ゴ Pro W3"/>
                  <a:cs typeface="ヒラギノ角ゴ Pro W3"/>
                </a:rPr>
                <a:t>=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050019" y="1657804"/>
            <a:ext cx="7421563" cy="830263"/>
            <a:chOff x="902213" y="4220369"/>
            <a:chExt cx="7422637" cy="830997"/>
          </a:xfrm>
        </p:grpSpPr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5738438" y="4374493"/>
              <a:ext cx="2586412" cy="522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buNone/>
                <a:defRPr/>
              </a:pPr>
              <a:r>
                <a:rPr lang="en-US" sz="28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$177 </a:t>
              </a:r>
              <a:r>
                <a:rPr lang="en-US" sz="28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Billion</a:t>
              </a:r>
              <a:endParaRPr lang="en-US" sz="28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ヒラギノ角ゴ Pro W3"/>
                <a:cs typeface="ヒラギノ角ゴ Pro W3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02213" y="4220369"/>
              <a:ext cx="1913215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Estimated</a:t>
              </a:r>
              <a:b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</a:b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direct costs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453731" y="4220369"/>
              <a:ext cx="1765482" cy="6469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Indirect costs</a:t>
              </a:r>
              <a:b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</a:br>
              <a:r>
                <a:rPr lang="en-US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annually</a:t>
              </a:r>
              <a:r>
                <a:rPr lang="en-US" b="1" i="0" baseline="30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1</a:t>
              </a: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>
              <a:off x="2749550" y="4220369"/>
              <a:ext cx="54373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None/>
              </a:pPr>
              <a:r>
                <a:rPr lang="en-US" sz="4800" b="1" i="0" dirty="0">
                  <a:solidFill>
                    <a:srgbClr val="583E64"/>
                  </a:solidFill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31" name="TextBox 12"/>
            <p:cNvSpPr txBox="1">
              <a:spLocks noChangeArrowheads="1"/>
            </p:cNvSpPr>
            <p:nvPr/>
          </p:nvSpPr>
          <p:spPr bwMode="auto">
            <a:xfrm>
              <a:off x="5410200" y="4220369"/>
              <a:ext cx="54373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None/>
              </a:pPr>
              <a:r>
                <a:rPr lang="en-US" sz="4800" b="1" i="0" dirty="0">
                  <a:solidFill>
                    <a:srgbClr val="583E64"/>
                  </a:solidFill>
                  <a:ea typeface="ヒラギノ角ゴ Pro W3"/>
                  <a:cs typeface="ヒラギノ角ゴ Pro W3"/>
                </a:rPr>
                <a:t>=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864281" y="3204256"/>
            <a:ext cx="7484544" cy="1038808"/>
          </a:xfrm>
          <a:prstGeom prst="rect">
            <a:avLst/>
          </a:prstGeom>
          <a:solidFill>
            <a:srgbClr val="9873A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hangingPunct="0">
              <a:defRPr/>
            </a:pPr>
            <a:endParaRPr lang="en-US" i="0" dirty="0">
              <a:latin typeface="Arial" charset="0"/>
              <a:ea typeface="ヒラギノ角ゴ Pro W3" pitchFamily="32" charset="-128"/>
              <a:cs typeface="ヒラギノ角ゴ Pro W3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050019" y="3323773"/>
            <a:ext cx="7494134" cy="920526"/>
            <a:chOff x="1236089" y="4191315"/>
            <a:chExt cx="7495219" cy="88910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1" name="Text Box 11"/>
            <p:cNvSpPr txBox="1">
              <a:spLocks noChangeArrowheads="1"/>
            </p:cNvSpPr>
            <p:nvPr/>
          </p:nvSpPr>
          <p:spPr bwMode="auto">
            <a:xfrm>
              <a:off x="6144896" y="4330913"/>
              <a:ext cx="2586412" cy="522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buNone/>
                <a:defRPr/>
              </a:pPr>
              <a:r>
                <a:rPr lang="en-US" sz="28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$290 </a:t>
              </a:r>
              <a:r>
                <a:rPr lang="en-US" sz="28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B</a:t>
              </a:r>
              <a:r>
                <a:rPr lang="en-US" sz="28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illion</a:t>
              </a:r>
              <a:endParaRPr lang="en-US" sz="28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ヒラギノ角ゴ Pro W3"/>
                <a:cs typeface="ヒラギノ角ゴ Pro W3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36089" y="4249425"/>
              <a:ext cx="1913215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Estimated</a:t>
              </a:r>
              <a:b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</a:b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direct costs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08640" y="4234900"/>
              <a:ext cx="2184716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Indirect costs</a:t>
              </a:r>
              <a:b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</a:br>
              <a:r>
                <a:rPr lang="en-US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annually</a:t>
              </a:r>
              <a:r>
                <a:rPr lang="en-US" b="1" i="0" baseline="30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ヒラギノ角ゴ Pro W3"/>
                  <a:cs typeface="ヒラギノ角ゴ Pro W3"/>
                </a:rPr>
                <a:t>2</a:t>
              </a:r>
            </a:p>
          </p:txBody>
        </p:sp>
        <p:sp>
          <p:nvSpPr>
            <p:cNvPr id="24" name="TextBox 11"/>
            <p:cNvSpPr txBox="1">
              <a:spLocks noChangeArrowheads="1"/>
            </p:cNvSpPr>
            <p:nvPr/>
          </p:nvSpPr>
          <p:spPr bwMode="auto">
            <a:xfrm>
              <a:off x="3126976" y="4191315"/>
              <a:ext cx="54373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None/>
              </a:pPr>
              <a:r>
                <a:rPr lang="en-US" sz="4800" b="1" i="0" dirty="0">
                  <a:solidFill>
                    <a:srgbClr val="583E64"/>
                  </a:solidFill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25" name="TextBox 12"/>
            <p:cNvSpPr txBox="1">
              <a:spLocks noChangeArrowheads="1"/>
            </p:cNvSpPr>
            <p:nvPr/>
          </p:nvSpPr>
          <p:spPr bwMode="auto">
            <a:xfrm>
              <a:off x="5816659" y="4249425"/>
              <a:ext cx="54373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None/>
              </a:pPr>
              <a:r>
                <a:rPr lang="en-US" sz="4800" b="1" i="0" dirty="0">
                  <a:solidFill>
                    <a:srgbClr val="583E64"/>
                  </a:solidFill>
                  <a:ea typeface="ヒラギノ角ゴ Pro W3"/>
                  <a:cs typeface="ヒラギノ角ゴ Pro W3"/>
                </a:rPr>
                <a:t>=</a:t>
              </a:r>
            </a:p>
          </p:txBody>
        </p:sp>
      </p:grp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914399" y="4415358"/>
            <a:ext cx="8665029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200" b="1" i="0" dirty="0" smtClean="0">
                <a:ea typeface="Times New Roman" pitchFamily="18" charset="0"/>
              </a:rPr>
              <a:t>2.  CVS Caremark, Harvard University, and Brigham &amp; Women’s Hospital.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August 2010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950684" y="6077243"/>
            <a:ext cx="8665029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200" b="1" i="0" dirty="0">
                <a:ea typeface="Times New Roman" pitchFamily="18" charset="0"/>
              </a:rPr>
              <a:t>3</a:t>
            </a:r>
            <a:r>
              <a:rPr lang="en-US" sz="1200" b="1" i="0" dirty="0" smtClean="0">
                <a:ea typeface="Times New Roman" pitchFamily="18" charset="0"/>
              </a:rPr>
              <a:t>.  Express Scripts, Reported in USA Today May 27, 2011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TabSafeByItsel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7561" y="3974701"/>
            <a:ext cx="2324553" cy="235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882713" y="544982"/>
            <a:ext cx="670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US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is TabSafe?</a:t>
            </a:r>
            <a:endParaRPr lang="en-US" sz="4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0" y="1620838"/>
            <a:ext cx="7431314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1" hangingPunct="1">
              <a:buNone/>
            </a:pPr>
            <a:r>
              <a:rPr lang="en-US" sz="2200" i="0" dirty="0" smtClean="0">
                <a:latin typeface="Times New Roman"/>
                <a:cs typeface="Times New Roman"/>
              </a:rPr>
              <a:t>─ </a:t>
            </a:r>
            <a:r>
              <a:rPr lang="en-US" sz="2200" i="0" dirty="0" smtClean="0"/>
              <a:t>Personal </a:t>
            </a:r>
            <a:r>
              <a:rPr lang="en-US" sz="2200" i="0" dirty="0"/>
              <a:t>medication management system that securely stores medications to be dispensed on a specific time schedule</a:t>
            </a:r>
          </a:p>
          <a:p>
            <a:pPr marL="742950" lvl="1" indent="-285750" eaLnBrk="1" hangingPunct="1">
              <a:buFontTx/>
              <a:buChar char="–"/>
            </a:pPr>
            <a:endParaRPr lang="en-US" sz="400" b="1" dirty="0"/>
          </a:p>
          <a:p>
            <a:pPr marL="742950" lvl="1" indent="-285750" eaLnBrk="1" hangingPunct="1">
              <a:buFontTx/>
              <a:buChar char="–"/>
            </a:pPr>
            <a:r>
              <a:rPr lang="en-US" sz="2200" i="0" dirty="0"/>
              <a:t>Medications can be filled by pharmacies, by users, their family members, or home care companies </a:t>
            </a:r>
          </a:p>
          <a:p>
            <a:pPr marL="742950" lvl="1" indent="-285750" eaLnBrk="1" hangingPunct="1">
              <a:buFontTx/>
              <a:buChar char="–"/>
            </a:pPr>
            <a:endParaRPr lang="en-US" sz="400" i="0" dirty="0"/>
          </a:p>
          <a:p>
            <a:pPr marL="742950" lvl="1" indent="-285750" eaLnBrk="1" hangingPunct="1">
              <a:buFontTx/>
              <a:buChar char="–"/>
            </a:pPr>
            <a:r>
              <a:rPr lang="en-US" sz="2200" i="0" dirty="0"/>
              <a:t>Sends visual and auditory reminders for medication adherence with verification of completion</a:t>
            </a:r>
          </a:p>
          <a:p>
            <a:pPr marL="742950" lvl="1" indent="-285750" eaLnBrk="1" hangingPunct="1">
              <a:buFontTx/>
              <a:buChar char="–"/>
            </a:pPr>
            <a:endParaRPr lang="en-US" sz="400" i="0" dirty="0"/>
          </a:p>
          <a:p>
            <a:pPr marL="742950" lvl="1" indent="-285750" eaLnBrk="1" hangingPunct="1">
              <a:buFontTx/>
              <a:buChar char="–"/>
            </a:pPr>
            <a:r>
              <a:rPr lang="en-US" sz="2200" i="0" dirty="0"/>
              <a:t>3 follow-up calls to </a:t>
            </a:r>
            <a:r>
              <a:rPr lang="en-US" sz="2200" i="0" dirty="0" smtClean="0"/>
              <a:t>prevent nonadherence</a:t>
            </a:r>
            <a:endParaRPr lang="en-US" sz="2200" i="0" dirty="0"/>
          </a:p>
          <a:p>
            <a:pPr marL="742950" lvl="1" indent="-285750" eaLnBrk="1" hangingPunct="1">
              <a:buFontTx/>
              <a:buChar char="–"/>
            </a:pPr>
            <a:endParaRPr lang="en-US" sz="400" i="0" dirty="0"/>
          </a:p>
          <a:p>
            <a:pPr marL="742950" lvl="1" indent="-285750" eaLnBrk="1" hangingPunct="1">
              <a:buFontTx/>
              <a:buChar char="–"/>
            </a:pPr>
            <a:r>
              <a:rPr lang="en-US" sz="2200" i="0" dirty="0"/>
              <a:t>Reminders for activities of daily living and for medications not stored in TabSafe </a:t>
            </a:r>
          </a:p>
          <a:p>
            <a:pPr marL="742950" lvl="1" indent="-285750" eaLnBrk="1" hangingPunct="1">
              <a:buFontTx/>
              <a:buNone/>
            </a:pPr>
            <a:endParaRPr lang="en-US" sz="2200" i="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433389" y="423363"/>
            <a:ext cx="82296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 eaLnBrk="1" hangingPunct="1"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TabSafe is Unique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 bwMode="auto">
          <a:xfrm>
            <a:off x="434975" y="1571625"/>
            <a:ext cx="7959725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 eaLnBrk="1" hangingPunct="1">
              <a:buFontTx/>
              <a:buNone/>
            </a:pPr>
            <a:endParaRPr lang="en-US" sz="800" dirty="0" smtClean="0">
              <a:solidFill>
                <a:schemeClr val="accent2"/>
              </a:solidFill>
              <a:latin typeface="Arial" pitchFamily="34" charset="0"/>
            </a:endParaRPr>
          </a:p>
          <a:p>
            <a:pPr lvl="1" eaLnBrk="1" hangingPunct="1"/>
            <a:r>
              <a:rPr lang="en-US" sz="2000" dirty="0" smtClean="0">
                <a:latin typeface="Arial" pitchFamily="34" charset="0"/>
              </a:rPr>
              <a:t>Manages “As Needed” meds and prevents over-usage</a:t>
            </a:r>
          </a:p>
          <a:p>
            <a:pPr lvl="1" eaLnBrk="1" hangingPunct="1"/>
            <a:endParaRPr lang="en-US" sz="400" dirty="0" smtClean="0">
              <a:latin typeface="Arial" pitchFamily="34" charset="0"/>
            </a:endParaRPr>
          </a:p>
          <a:p>
            <a:pPr lvl="1" eaLnBrk="1" hangingPunct="1"/>
            <a:r>
              <a:rPr lang="en-US" sz="2000" dirty="0" smtClean="0">
                <a:latin typeface="Arial" pitchFamily="34" charset="0"/>
              </a:rPr>
              <a:t>Maintains each medication’s inventory, automatically alerts for reorder, digitally downloads each transaction for reports and analysis.  </a:t>
            </a:r>
            <a:r>
              <a:rPr lang="en-US" sz="2000" b="1" dirty="0" smtClean="0">
                <a:latin typeface="Arial" pitchFamily="34" charset="0"/>
              </a:rPr>
              <a:t>When</a:t>
            </a:r>
            <a:r>
              <a:rPr lang="en-US" sz="2000" dirty="0" smtClean="0">
                <a:latin typeface="Arial" pitchFamily="34" charset="0"/>
              </a:rPr>
              <a:t> released, </a:t>
            </a:r>
            <a:r>
              <a:rPr lang="en-US" sz="2000" b="1" dirty="0" smtClean="0">
                <a:latin typeface="Arial" pitchFamily="34" charset="0"/>
              </a:rPr>
              <a:t>What</a:t>
            </a:r>
            <a:r>
              <a:rPr lang="en-US" sz="2000" dirty="0" smtClean="0">
                <a:latin typeface="Arial" pitchFamily="34" charset="0"/>
              </a:rPr>
              <a:t>  med, quantity, </a:t>
            </a:r>
            <a:r>
              <a:rPr lang="en-US" sz="2000" b="1" dirty="0" smtClean="0">
                <a:latin typeface="Arial" pitchFamily="34" charset="0"/>
              </a:rPr>
              <a:t>Who</a:t>
            </a:r>
            <a:r>
              <a:rPr lang="en-US" sz="2000" dirty="0" smtClean="0">
                <a:latin typeface="Arial" pitchFamily="34" charset="0"/>
              </a:rPr>
              <a:t> released</a:t>
            </a:r>
          </a:p>
          <a:p>
            <a:pPr lvl="1" eaLnBrk="1" hangingPunct="1"/>
            <a:endParaRPr lang="en-US" sz="400" dirty="0" smtClean="0">
              <a:latin typeface="Arial" pitchFamily="34" charset="0"/>
            </a:endParaRPr>
          </a:p>
          <a:p>
            <a:pPr lvl="1" eaLnBrk="1" hangingPunct="1"/>
            <a:r>
              <a:rPr lang="en-US" sz="2000" dirty="0" smtClean="0">
                <a:latin typeface="Arial" pitchFamily="34" charset="0"/>
              </a:rPr>
              <a:t>Web accessible reports allow for the management of medications from any web browser</a:t>
            </a:r>
          </a:p>
          <a:p>
            <a:pPr lvl="1" eaLnBrk="1" hangingPunct="1"/>
            <a:endParaRPr lang="en-US" sz="400" dirty="0" smtClean="0">
              <a:latin typeface="Arial" pitchFamily="34" charset="0"/>
            </a:endParaRPr>
          </a:p>
          <a:p>
            <a:pPr lvl="1" eaLnBrk="1" hangingPunct="1"/>
            <a:r>
              <a:rPr lang="en-US" sz="2000" dirty="0" smtClean="0">
                <a:latin typeface="Arial" pitchFamily="34" charset="0"/>
              </a:rPr>
              <a:t>Allows for interactive medication dose changes or discontinuance when prescription changes</a:t>
            </a:r>
          </a:p>
          <a:p>
            <a:pPr lvl="1" eaLnBrk="1" hangingPunct="1"/>
            <a:endParaRPr lang="en-US" sz="400" dirty="0" smtClean="0">
              <a:latin typeface="Arial" pitchFamily="34" charset="0"/>
            </a:endParaRPr>
          </a:p>
          <a:p>
            <a:pPr lvl="1" eaLnBrk="1" hangingPunct="1"/>
            <a:r>
              <a:rPr lang="en-US" sz="2000" dirty="0" smtClean="0">
                <a:latin typeface="Arial" pitchFamily="34" charset="0"/>
              </a:rPr>
              <a:t>Collects, records, and correlates vital sign and biometric data to medication adherence data</a:t>
            </a:r>
          </a:p>
          <a:p>
            <a:pPr marL="285750" indent="-285750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48071" y="456469"/>
            <a:ext cx="8153400" cy="990600"/>
          </a:xfrm>
        </p:spPr>
        <p:txBody>
          <a:bodyPr anchor="t"/>
          <a:lstStyle/>
          <a:p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Web-Accessible Reports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57200" y="1876425"/>
            <a:ext cx="8229600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60000"/>
              </a:spcBef>
              <a:buClr>
                <a:schemeClr val="tx1"/>
              </a:buClr>
              <a:buSzPts val="3200"/>
              <a:buFontTx/>
              <a:buChar char="•"/>
            </a:pPr>
            <a:r>
              <a:rPr lang="en-US" sz="3200" dirty="0"/>
              <a:t>Medication Report</a:t>
            </a:r>
          </a:p>
          <a:p>
            <a:pPr marL="342900" indent="-342900">
              <a:spcBef>
                <a:spcPct val="60000"/>
              </a:spcBef>
              <a:buClr>
                <a:schemeClr val="tx1"/>
              </a:buClr>
              <a:buSzPts val="3200"/>
              <a:buFontTx/>
              <a:buChar char="•"/>
            </a:pPr>
            <a:r>
              <a:rPr lang="en-US" sz="3200" dirty="0"/>
              <a:t>Release Report</a:t>
            </a:r>
          </a:p>
          <a:p>
            <a:pPr marL="342900" indent="-342900">
              <a:spcBef>
                <a:spcPct val="60000"/>
              </a:spcBef>
              <a:buClr>
                <a:schemeClr val="tx1"/>
              </a:buClr>
              <a:buSzPts val="3200"/>
              <a:buFontTx/>
              <a:buChar char="•"/>
            </a:pPr>
            <a:r>
              <a:rPr lang="en-US" sz="3200" dirty="0"/>
              <a:t>Inventory Report</a:t>
            </a:r>
          </a:p>
          <a:p>
            <a:pPr marL="342900" indent="-342900">
              <a:spcBef>
                <a:spcPct val="60000"/>
              </a:spcBef>
              <a:buClr>
                <a:schemeClr val="tx1"/>
              </a:buClr>
              <a:buSzPts val="3200"/>
            </a:pPr>
            <a:r>
              <a:rPr lang="en-US" sz="2400" dirty="0">
                <a:latin typeface="Times" pitchFamily="18" charset="0"/>
              </a:rPr>
              <a:t>   </a:t>
            </a:r>
            <a:endParaRPr lang="en-US" sz="32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u="sng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" pitchFamily="18" charset="0"/>
            </a:endParaRPr>
          </a:p>
        </p:txBody>
      </p:sp>
      <p:pic>
        <p:nvPicPr>
          <p:cNvPr id="35844" name="Picture 4" descr="eMARW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347788"/>
            <a:ext cx="8847137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86792" y="437226"/>
            <a:ext cx="7772400" cy="11430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Reducing Readmissions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101725" y="1790700"/>
            <a:ext cx="7404100" cy="4043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z="32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Care Transitions Interventions (CTI</a:t>
            </a:r>
            <a:r>
              <a:rPr lang="en-US" sz="3200" b="1" i="1" baseline="30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©</a:t>
            </a:r>
            <a:r>
              <a:rPr lang="en-US" sz="32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Medication adherence (25-30%)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Medication reconciliation (15%)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Access to hospital records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Physician appointment scheduled within 7 days of discharge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Patient emergency plan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Transition coaching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313" y="42336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Integrated Technologies</a:t>
            </a:r>
            <a:endParaRPr lang="en-US" sz="4000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 bwMode="auto">
          <a:xfrm>
            <a:off x="333828" y="1600201"/>
            <a:ext cx="8258629" cy="224608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00100" lvl="4" indent="-342900">
              <a:buNone/>
            </a:pPr>
            <a:r>
              <a:rPr lang="en-US" sz="24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6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“Developed more recently, integrated medication adherence technologies integrate pill dispenser and reminder systems with general health monitoring or health information storage.”</a:t>
            </a:r>
          </a:p>
          <a:p>
            <a:pPr marL="800100" lvl="4" indent="-342900">
              <a:buNone/>
            </a:pPr>
            <a:endParaRPr lang="en-US" sz="1600" b="1" i="1" u="sng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marL="800100" lvl="4" indent="-34290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Results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 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Improved mean medication adherence rates of over 92% compared to a 40% baseline medication adherence rate.</a:t>
            </a:r>
          </a:p>
          <a:p>
            <a:pPr marL="800100" lvl="4" indent="-342900">
              <a:buNone/>
            </a:pPr>
            <a:endParaRPr lang="en-US" sz="1600" b="1" i="1" u="sng" dirty="0" smtClean="0">
              <a:latin typeface="Arial" pitchFamily="34" charset="0"/>
              <a:cs typeface="Arial" pitchFamily="34" charset="0"/>
            </a:endParaRPr>
          </a:p>
          <a:p>
            <a:pPr marL="800100" lvl="4" indent="-342900">
              <a:buNone/>
            </a:pPr>
            <a:endParaRPr lang="en-US" sz="1600" b="1" i="1" u="sng" dirty="0" smtClean="0">
              <a:latin typeface="Arial" pitchFamily="34" charset="0"/>
              <a:cs typeface="Arial" pitchFamily="34" charset="0"/>
            </a:endParaRPr>
          </a:p>
          <a:p>
            <a:pPr marL="800100" lvl="4" indent="-342900">
              <a:buNone/>
            </a:pP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600" b="1" i="1" u="sng" dirty="0" smtClean="0">
                <a:latin typeface="Arial" pitchFamily="34" charset="0"/>
                <a:cs typeface="Arial" pitchFamily="34" charset="0"/>
              </a:rPr>
              <a:t>Technologies for Optimizing Medication Use in Older Adults</a:t>
            </a: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, Center for Technology and Aging, Sacramento, CA, October 2009.</a:t>
            </a:r>
          </a:p>
          <a:p>
            <a:pPr marL="800100" lvl="4" indent="-342900">
              <a:buNone/>
            </a:pPr>
            <a:endParaRPr lang="en-US" sz="2400" b="1" i="1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marL="800100" lvl="4" indent="-342900">
              <a:buNone/>
            </a:pPr>
            <a:r>
              <a:rPr lang="en-US" sz="24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lvl="3">
              <a:buFontTx/>
              <a:buNone/>
            </a:pP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lvl="3">
              <a:buFontTx/>
              <a:buNone/>
            </a:pP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 lvl="3"/>
            <a:r>
              <a:rPr lang="en-US" sz="2400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3">
              <a:buFontTx/>
              <a:buNone/>
            </a:pPr>
            <a:endParaRPr lang="en-US" sz="16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073" y="49968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5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TabSafe Improves Adherence</a:t>
            </a:r>
            <a:endParaRPr lang="en-US" sz="3500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41375" y="2003425"/>
          <a:ext cx="7518401" cy="12545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3600"/>
                <a:gridCol w="1219200"/>
                <a:gridCol w="1097831"/>
                <a:gridCol w="1471197"/>
                <a:gridCol w="1596573"/>
              </a:tblGrid>
              <a:tr h="4390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Released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Taken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Missed 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%Adherence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431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Assisted Living*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4802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3414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1388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71.10%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84175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AL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with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TabSafe</a:t>
                      </a: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312358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310286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2072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99.34%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7336649"/>
              </p:ext>
            </p:extLst>
          </p:nvPr>
        </p:nvGraphicFramePr>
        <p:xfrm>
          <a:off x="871538" y="4456113"/>
          <a:ext cx="7532913" cy="12790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2629"/>
                <a:gridCol w="1189805"/>
                <a:gridCol w="1129055"/>
                <a:gridCol w="1413952"/>
                <a:gridCol w="1637472"/>
              </a:tblGrid>
              <a:tr h="4263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Released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Taken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Missed 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%Adherence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26357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Independent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40.00%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426357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Indy with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TabSafe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159325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153730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5595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96.49%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77258" y="3338513"/>
            <a:ext cx="64300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b="1" i="0" dirty="0">
                <a:cs typeface="Arial" pitchFamily="34" charset="0"/>
              </a:rPr>
              <a:t>Medication Errors (Missed Med Time) in Assisted Living</a:t>
            </a:r>
            <a:r>
              <a:rPr lang="en-US" b="1" dirty="0">
                <a:cs typeface="Arial" pitchFamily="34" charset="0"/>
              </a:rPr>
              <a:t> </a:t>
            </a:r>
          </a:p>
          <a:p>
            <a:pPr algn="ctr">
              <a:buFontTx/>
              <a:buNone/>
              <a:defRPr/>
            </a:pPr>
            <a:r>
              <a:rPr lang="en-US" sz="1200" dirty="0">
                <a:latin typeface="Arial" charset="0"/>
              </a:rPr>
              <a:t>*Young H, Carley MM, AHCA/</a:t>
            </a:r>
            <a:r>
              <a:rPr lang="en-US" sz="1200" b="1" dirty="0">
                <a:latin typeface="Arial" charset="0"/>
              </a:rPr>
              <a:t>NCAL</a:t>
            </a:r>
            <a:r>
              <a:rPr lang="en-US" sz="1200" dirty="0">
                <a:latin typeface="Arial" charset="0"/>
              </a:rPr>
              <a:t>/MECF </a:t>
            </a:r>
            <a:r>
              <a:rPr lang="en-US" sz="1200" b="1" dirty="0">
                <a:latin typeface="Arial" charset="0"/>
              </a:rPr>
              <a:t>58th Annual</a:t>
            </a:r>
            <a:r>
              <a:rPr lang="en-US" sz="1200" dirty="0">
                <a:latin typeface="Arial" charset="0"/>
              </a:rPr>
              <a:t> Convention and Exposition. White Paper: Medication Management in Assisted Living, October 7-10, 2007</a:t>
            </a:r>
            <a:endParaRPr lang="en-US" dirty="0">
              <a:latin typeface="Arial" charset="0"/>
            </a:endParaRPr>
          </a:p>
          <a:p>
            <a:pPr algn="ctr">
              <a:defRPr/>
            </a:pPr>
            <a:endParaRPr lang="en-US" i="0" dirty="0">
              <a:latin typeface="+mn-lt"/>
            </a:endParaRPr>
          </a:p>
        </p:txBody>
      </p:sp>
      <p:sp>
        <p:nvSpPr>
          <p:cNvPr id="12344" name="TextBox 10"/>
          <p:cNvSpPr txBox="1">
            <a:spLocks noChangeArrowheads="1"/>
          </p:cNvSpPr>
          <p:nvPr/>
        </p:nvSpPr>
        <p:spPr bwMode="auto">
          <a:xfrm>
            <a:off x="885371" y="5921375"/>
            <a:ext cx="743131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cs typeface="Arial" pitchFamily="34" charset="0"/>
              </a:rPr>
              <a:t>Independently </a:t>
            </a:r>
            <a:r>
              <a:rPr lang="en-US" b="1" i="0" dirty="0" smtClean="0">
                <a:cs typeface="Arial" pitchFamily="34" charset="0"/>
              </a:rPr>
              <a:t>Living Individuals Using </a:t>
            </a:r>
            <a:r>
              <a:rPr lang="en-US" b="1" i="0" dirty="0">
                <a:cs typeface="Arial" pitchFamily="34" charset="0"/>
              </a:rPr>
              <a:t>TabSafe vs. Nat’l </a:t>
            </a:r>
            <a:r>
              <a:rPr lang="en-US" b="1" i="0" dirty="0" smtClean="0">
                <a:cs typeface="Arial" pitchFamily="34" charset="0"/>
              </a:rPr>
              <a:t>Average</a:t>
            </a:r>
          </a:p>
          <a:p>
            <a:pPr algn="ctr"/>
            <a:r>
              <a:rPr lang="en-US" b="1" i="0" dirty="0" smtClean="0">
                <a:cs typeface="Arial" pitchFamily="34" charset="0"/>
              </a:rPr>
              <a:t>Actual YE 2011 Results across 5 Different Distributors</a:t>
            </a:r>
            <a:endParaRPr lang="en-US" b="1" i="0" dirty="0">
              <a:cs typeface="Arial" pitchFamily="34" charset="0"/>
            </a:endParaRPr>
          </a:p>
          <a:p>
            <a:pPr algn="ctr"/>
            <a:endParaRPr lang="en-US" sz="1200" i="0" dirty="0">
              <a:cs typeface="Arial" pitchFamily="34" charset="0"/>
            </a:endParaRPr>
          </a:p>
          <a:p>
            <a:pPr algn="ctr"/>
            <a:endParaRPr lang="en-US" i="0" dirty="0"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25162</TotalTime>
  <Words>892</Words>
  <Application>Microsoft Macintosh PowerPoint</Application>
  <PresentationFormat>On-screen Show (4:3)</PresentationFormat>
  <Paragraphs>137</Paragraphs>
  <Slides>10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</vt:lpstr>
      <vt:lpstr>Healthcare Unbound San Diego, CA                                                                                                                                                            </vt:lpstr>
      <vt:lpstr>Slide 2</vt:lpstr>
      <vt:lpstr>Medication Nonadherence</vt:lpstr>
      <vt:lpstr>How costly is it?  </vt:lpstr>
      <vt:lpstr>Slide 5</vt:lpstr>
      <vt:lpstr>TabSafe is Unique</vt:lpstr>
      <vt:lpstr>Web-Accessible Reports</vt:lpstr>
      <vt:lpstr>Reducing Readmissions</vt:lpstr>
      <vt:lpstr>Integrated Technologies</vt:lpstr>
      <vt:lpstr>TabSafe Improves Adherence</vt:lpstr>
    </vt:vector>
  </TitlesOfParts>
  <Company>Jones 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</dc:creator>
  <cp:lastModifiedBy>Dan Eggers</cp:lastModifiedBy>
  <cp:revision>835</cp:revision>
  <dcterms:created xsi:type="dcterms:W3CDTF">2012-08-21T16:14:27Z</dcterms:created>
  <dcterms:modified xsi:type="dcterms:W3CDTF">2012-08-21T16:19:49Z</dcterms:modified>
</cp:coreProperties>
</file>